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Hurme Geometric Sans 1 2" charset="1" panose="020B0700020000000000"/>
      <p:regular r:id="rId7"/>
    </p:embeddedFont>
    <p:embeddedFont>
      <p:font typeface="Caveat Bold" charset="1" panose="00000800000000000000"/>
      <p:regular r:id="rId8"/>
    </p:embeddedFont>
    <p:embeddedFont>
      <p:font typeface="Hurme Geometric Sans 1 3" charset="1" panose="020B0A00020000000000"/>
      <p:regular r:id="rId9"/>
    </p:embeddedFont>
    <p:embeddedFont>
      <p:font typeface="Hurme Geometric Sans 1 1" charset="1" panose="020B0700020000000000"/>
      <p:regular r:id="rId10"/>
    </p:embeddedFont>
    <p:embeddedFont>
      <p:font typeface="Hurme Geometric Sans 1 4" charset="1" panose="020B050002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F6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247099" y="2371629"/>
            <a:ext cx="17758822" cy="5175660"/>
            <a:chOff x="0" y="0"/>
            <a:chExt cx="4523950" cy="1318467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23950" cy="1318467"/>
            </a:xfrm>
            <a:custGeom>
              <a:avLst/>
              <a:gdLst/>
              <a:ahLst/>
              <a:cxnLst/>
              <a:rect r="r" b="b" t="t" l="l"/>
              <a:pathLst>
                <a:path h="1318467" w="4523950">
                  <a:moveTo>
                    <a:pt x="0" y="0"/>
                  </a:moveTo>
                  <a:lnTo>
                    <a:pt x="4523950" y="0"/>
                  </a:lnTo>
                  <a:lnTo>
                    <a:pt x="4523950" y="1318467"/>
                  </a:lnTo>
                  <a:lnTo>
                    <a:pt x="0" y="1318467"/>
                  </a:lnTo>
                  <a:close/>
                </a:path>
              </a:pathLst>
            </a:custGeom>
            <a:solidFill>
              <a:srgbClr val="4F28BE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523950" cy="1356567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3417144" y="4971226"/>
            <a:ext cx="4423642" cy="2366831"/>
            <a:chOff x="0" y="0"/>
            <a:chExt cx="1126896" cy="60293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126896" cy="602936"/>
            </a:xfrm>
            <a:custGeom>
              <a:avLst/>
              <a:gdLst/>
              <a:ahLst/>
              <a:cxnLst/>
              <a:rect r="r" b="b" t="t" l="l"/>
              <a:pathLst>
                <a:path h="602936" w="1126896">
                  <a:moveTo>
                    <a:pt x="0" y="0"/>
                  </a:moveTo>
                  <a:lnTo>
                    <a:pt x="1126896" y="0"/>
                  </a:lnTo>
                  <a:lnTo>
                    <a:pt x="1126896" y="602936"/>
                  </a:lnTo>
                  <a:lnTo>
                    <a:pt x="0" y="602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126896" cy="641036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8946988" y="4971226"/>
            <a:ext cx="4230465" cy="2366831"/>
            <a:chOff x="0" y="0"/>
            <a:chExt cx="1077685" cy="60293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077685" cy="602936"/>
            </a:xfrm>
            <a:custGeom>
              <a:avLst/>
              <a:gdLst/>
              <a:ahLst/>
              <a:cxnLst/>
              <a:rect r="r" b="b" t="t" l="l"/>
              <a:pathLst>
                <a:path h="602936" w="1077685">
                  <a:moveTo>
                    <a:pt x="0" y="0"/>
                  </a:moveTo>
                  <a:lnTo>
                    <a:pt x="1077685" y="0"/>
                  </a:lnTo>
                  <a:lnTo>
                    <a:pt x="1077685" y="602936"/>
                  </a:lnTo>
                  <a:lnTo>
                    <a:pt x="0" y="602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1077685" cy="641036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3370783" y="2591499"/>
            <a:ext cx="4470003" cy="2213920"/>
            <a:chOff x="0" y="0"/>
            <a:chExt cx="1138706" cy="563983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138706" cy="563983"/>
            </a:xfrm>
            <a:custGeom>
              <a:avLst/>
              <a:gdLst/>
              <a:ahLst/>
              <a:cxnLst/>
              <a:rect r="r" b="b" t="t" l="l"/>
              <a:pathLst>
                <a:path h="563983" w="1138706">
                  <a:moveTo>
                    <a:pt x="0" y="0"/>
                  </a:moveTo>
                  <a:lnTo>
                    <a:pt x="1138706" y="0"/>
                  </a:lnTo>
                  <a:lnTo>
                    <a:pt x="1138706" y="563983"/>
                  </a:lnTo>
                  <a:lnTo>
                    <a:pt x="0" y="56398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38100"/>
              <a:ext cx="1138706" cy="602083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8936942" y="2591499"/>
            <a:ext cx="4240511" cy="2213920"/>
            <a:chOff x="0" y="0"/>
            <a:chExt cx="1080244" cy="56398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1080244" cy="563983"/>
            </a:xfrm>
            <a:custGeom>
              <a:avLst/>
              <a:gdLst/>
              <a:ahLst/>
              <a:cxnLst/>
              <a:rect r="r" b="b" t="t" l="l"/>
              <a:pathLst>
                <a:path h="563983" w="1080244">
                  <a:moveTo>
                    <a:pt x="0" y="0"/>
                  </a:moveTo>
                  <a:lnTo>
                    <a:pt x="1080244" y="0"/>
                  </a:lnTo>
                  <a:lnTo>
                    <a:pt x="1080244" y="563983"/>
                  </a:lnTo>
                  <a:lnTo>
                    <a:pt x="0" y="56398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38100"/>
              <a:ext cx="1080244" cy="602083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4347942" y="4971226"/>
            <a:ext cx="4408546" cy="2366831"/>
            <a:chOff x="0" y="0"/>
            <a:chExt cx="1123050" cy="602936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123050" cy="602936"/>
            </a:xfrm>
            <a:custGeom>
              <a:avLst/>
              <a:gdLst/>
              <a:ahLst/>
              <a:cxnLst/>
              <a:rect r="r" b="b" t="t" l="l"/>
              <a:pathLst>
                <a:path h="602936" w="1123050">
                  <a:moveTo>
                    <a:pt x="0" y="0"/>
                  </a:moveTo>
                  <a:lnTo>
                    <a:pt x="1123050" y="0"/>
                  </a:lnTo>
                  <a:lnTo>
                    <a:pt x="1123050" y="602936"/>
                  </a:lnTo>
                  <a:lnTo>
                    <a:pt x="0" y="60293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-38100"/>
              <a:ext cx="1123050" cy="641036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4347942" y="2575115"/>
            <a:ext cx="4398500" cy="2245955"/>
            <a:chOff x="0" y="0"/>
            <a:chExt cx="1120491" cy="572143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120491" cy="572143"/>
            </a:xfrm>
            <a:custGeom>
              <a:avLst/>
              <a:gdLst/>
              <a:ahLst/>
              <a:cxnLst/>
              <a:rect r="r" b="b" t="t" l="l"/>
              <a:pathLst>
                <a:path h="572143" w="1120491">
                  <a:moveTo>
                    <a:pt x="0" y="0"/>
                  </a:moveTo>
                  <a:lnTo>
                    <a:pt x="1120491" y="0"/>
                  </a:lnTo>
                  <a:lnTo>
                    <a:pt x="1120491" y="572143"/>
                  </a:lnTo>
                  <a:lnTo>
                    <a:pt x="0" y="57214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-38100"/>
              <a:ext cx="1120491" cy="610243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247099" y="137901"/>
            <a:ext cx="5435565" cy="800098"/>
            <a:chOff x="0" y="0"/>
            <a:chExt cx="1384677" cy="203820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1384677" cy="203820"/>
            </a:xfrm>
            <a:custGeom>
              <a:avLst/>
              <a:gdLst/>
              <a:ahLst/>
              <a:cxnLst/>
              <a:rect r="r" b="b" t="t" l="l"/>
              <a:pathLst>
                <a:path h="203820" w="1384677">
                  <a:moveTo>
                    <a:pt x="0" y="0"/>
                  </a:moveTo>
                  <a:lnTo>
                    <a:pt x="1384677" y="0"/>
                  </a:lnTo>
                  <a:lnTo>
                    <a:pt x="1384677" y="203820"/>
                  </a:lnTo>
                  <a:lnTo>
                    <a:pt x="0" y="203820"/>
                  </a:lnTo>
                  <a:close/>
                </a:path>
              </a:pathLst>
            </a:custGeom>
            <a:solidFill>
              <a:srgbClr val="FE6D12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0" y="9525"/>
              <a:ext cx="1384677" cy="194295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56"/>
                </a:lnSpc>
              </a:pPr>
              <a:r>
                <a:rPr lang="en-US" sz="1910">
                  <a:solidFill>
                    <a:srgbClr val="F6F3EA"/>
                  </a:solidFill>
                  <a:latin typeface="Hurme Geometric Sans 1 2"/>
                  <a:ea typeface="Hurme Geometric Sans 1 2"/>
                  <a:cs typeface="Hurme Geometric Sans 1 2"/>
                  <a:sym typeface="Hurme Geometric Sans 1 2"/>
                </a:rPr>
                <a:t>INSERT LOGO/ </a:t>
              </a:r>
            </a:p>
            <a:p>
              <a:pPr algn="ctr">
                <a:lnSpc>
                  <a:spcPts val="2158"/>
                </a:lnSpc>
              </a:pPr>
              <a:r>
                <a:rPr lang="en-US" sz="1910">
                  <a:solidFill>
                    <a:srgbClr val="F6F3EA"/>
                  </a:solidFill>
                  <a:latin typeface="Hurme Geometric Sans 1 2"/>
                  <a:ea typeface="Hurme Geometric Sans 1 2"/>
                  <a:cs typeface="Hurme Geometric Sans 1 2"/>
                  <a:sym typeface="Hurme Geometric Sans 1 2"/>
                </a:rPr>
                <a:t>SOCIAL ENTERPRISE NAME</a:t>
              </a:r>
            </a:p>
          </p:txBody>
        </p:sp>
      </p:grpSp>
      <p:sp>
        <p:nvSpPr>
          <p:cNvPr name="TextBox 26" id="26"/>
          <p:cNvSpPr txBox="true"/>
          <p:nvPr/>
        </p:nvSpPr>
        <p:spPr>
          <a:xfrm rot="0">
            <a:off x="9274924" y="236355"/>
            <a:ext cx="8149329" cy="5460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53"/>
              </a:lnSpc>
            </a:pPr>
            <a:r>
              <a:rPr lang="en-US" b="true" sz="3252" spc="9">
                <a:solidFill>
                  <a:srgbClr val="210067"/>
                </a:solidFill>
                <a:latin typeface="Caveat Bold"/>
                <a:ea typeface="Caveat Bold"/>
                <a:cs typeface="Caveat Bold"/>
                <a:sym typeface="Caveat Bold"/>
              </a:rPr>
              <a:t>‘SOCIAL ENTERPRISE’ </a:t>
            </a:r>
            <a:r>
              <a:rPr lang="en-US" b="true" sz="3252" spc="9">
                <a:solidFill>
                  <a:srgbClr val="210067"/>
                </a:solidFill>
                <a:latin typeface="Caveat Bold"/>
                <a:ea typeface="Caveat Bold"/>
                <a:cs typeface="Caveat Bold"/>
                <a:sym typeface="Caveat Bold"/>
              </a:rPr>
              <a:t>BUSINESS MODEL CANVAS</a:t>
            </a:r>
          </a:p>
        </p:txBody>
      </p:sp>
      <p:grpSp>
        <p:nvGrpSpPr>
          <p:cNvPr name="Group 27" id="27"/>
          <p:cNvGrpSpPr/>
          <p:nvPr/>
        </p:nvGrpSpPr>
        <p:grpSpPr>
          <a:xfrm rot="0">
            <a:off x="247099" y="7670459"/>
            <a:ext cx="17758822" cy="2355512"/>
            <a:chOff x="0" y="0"/>
            <a:chExt cx="4523950" cy="600052"/>
          </a:xfrm>
        </p:grpSpPr>
        <p:sp>
          <p:nvSpPr>
            <p:cNvPr name="Freeform 28" id="28"/>
            <p:cNvSpPr/>
            <p:nvPr/>
          </p:nvSpPr>
          <p:spPr>
            <a:xfrm flipH="false" flipV="false" rot="0">
              <a:off x="0" y="0"/>
              <a:ext cx="4523950" cy="600052"/>
            </a:xfrm>
            <a:custGeom>
              <a:avLst/>
              <a:gdLst/>
              <a:ahLst/>
              <a:cxnLst/>
              <a:rect r="r" b="b" t="t" l="l"/>
              <a:pathLst>
                <a:path h="600052" w="4523950">
                  <a:moveTo>
                    <a:pt x="0" y="0"/>
                  </a:moveTo>
                  <a:lnTo>
                    <a:pt x="4523950" y="0"/>
                  </a:lnTo>
                  <a:lnTo>
                    <a:pt x="4523950" y="600052"/>
                  </a:lnTo>
                  <a:lnTo>
                    <a:pt x="0" y="600052"/>
                  </a:lnTo>
                  <a:close/>
                </a:path>
              </a:pathLst>
            </a:custGeom>
            <a:solidFill>
              <a:srgbClr val="4F28BE"/>
            </a:solidFill>
          </p:spPr>
        </p:sp>
        <p:sp>
          <p:nvSpPr>
            <p:cNvPr name="TextBox 29" id="29"/>
            <p:cNvSpPr txBox="true"/>
            <p:nvPr/>
          </p:nvSpPr>
          <p:spPr>
            <a:xfrm>
              <a:off x="0" y="-38100"/>
              <a:ext cx="4523950" cy="638152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8900780" y="7851290"/>
            <a:ext cx="8940006" cy="2069371"/>
            <a:chOff x="0" y="0"/>
            <a:chExt cx="2277411" cy="527160"/>
          </a:xfrm>
        </p:grpSpPr>
        <p:sp>
          <p:nvSpPr>
            <p:cNvPr name="Freeform 31" id="31"/>
            <p:cNvSpPr/>
            <p:nvPr/>
          </p:nvSpPr>
          <p:spPr>
            <a:xfrm flipH="false" flipV="false" rot="0">
              <a:off x="0" y="0"/>
              <a:ext cx="2277412" cy="527160"/>
            </a:xfrm>
            <a:custGeom>
              <a:avLst/>
              <a:gdLst/>
              <a:ahLst/>
              <a:cxnLst/>
              <a:rect r="r" b="b" t="t" l="l"/>
              <a:pathLst>
                <a:path h="527160" w="2277412">
                  <a:moveTo>
                    <a:pt x="0" y="0"/>
                  </a:moveTo>
                  <a:lnTo>
                    <a:pt x="2277412" y="0"/>
                  </a:lnTo>
                  <a:lnTo>
                    <a:pt x="2277412" y="527160"/>
                  </a:lnTo>
                  <a:lnTo>
                    <a:pt x="0" y="52716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32" id="32"/>
            <p:cNvSpPr txBox="true"/>
            <p:nvPr/>
          </p:nvSpPr>
          <p:spPr>
            <a:xfrm>
              <a:off x="0" y="-38100"/>
              <a:ext cx="2277411" cy="565260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grpSp>
        <p:nvGrpSpPr>
          <p:cNvPr name="Group 33" id="33"/>
          <p:cNvGrpSpPr/>
          <p:nvPr/>
        </p:nvGrpSpPr>
        <p:grpSpPr>
          <a:xfrm rot="0">
            <a:off x="385616" y="7851290"/>
            <a:ext cx="8360826" cy="2069371"/>
            <a:chOff x="0" y="0"/>
            <a:chExt cx="2129869" cy="527160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2129869" cy="527160"/>
            </a:xfrm>
            <a:custGeom>
              <a:avLst/>
              <a:gdLst/>
              <a:ahLst/>
              <a:cxnLst/>
              <a:rect r="r" b="b" t="t" l="l"/>
              <a:pathLst>
                <a:path h="527160" w="2129869">
                  <a:moveTo>
                    <a:pt x="0" y="0"/>
                  </a:moveTo>
                  <a:lnTo>
                    <a:pt x="2129869" y="0"/>
                  </a:lnTo>
                  <a:lnTo>
                    <a:pt x="2129869" y="527160"/>
                  </a:lnTo>
                  <a:lnTo>
                    <a:pt x="0" y="52716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35" id="35"/>
            <p:cNvSpPr txBox="true"/>
            <p:nvPr/>
          </p:nvSpPr>
          <p:spPr>
            <a:xfrm>
              <a:off x="0" y="-38100"/>
              <a:ext cx="2129869" cy="565260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sp>
        <p:nvSpPr>
          <p:cNvPr name="TextBox 36" id="36"/>
          <p:cNvSpPr txBox="true"/>
          <p:nvPr/>
        </p:nvSpPr>
        <p:spPr>
          <a:xfrm rot="0">
            <a:off x="581391" y="8042588"/>
            <a:ext cx="5661169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-3">
                <a:solidFill>
                  <a:srgbClr val="FE6D12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What will it cost? How much will you make?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385616" y="2575115"/>
            <a:ext cx="3774526" cy="4762943"/>
            <a:chOff x="0" y="0"/>
            <a:chExt cx="961537" cy="1213330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961537" cy="1213330"/>
            </a:xfrm>
            <a:custGeom>
              <a:avLst/>
              <a:gdLst/>
              <a:ahLst/>
              <a:cxnLst/>
              <a:rect r="r" b="b" t="t" l="l"/>
              <a:pathLst>
                <a:path h="1213330" w="961537">
                  <a:moveTo>
                    <a:pt x="0" y="0"/>
                  </a:moveTo>
                  <a:lnTo>
                    <a:pt x="961537" y="0"/>
                  </a:lnTo>
                  <a:lnTo>
                    <a:pt x="961537" y="1213330"/>
                  </a:lnTo>
                  <a:lnTo>
                    <a:pt x="0" y="121333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39" id="39"/>
            <p:cNvSpPr txBox="true"/>
            <p:nvPr/>
          </p:nvSpPr>
          <p:spPr>
            <a:xfrm>
              <a:off x="0" y="-38100"/>
              <a:ext cx="961537" cy="1251430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sp>
        <p:nvSpPr>
          <p:cNvPr name="TextBox 40" id="40"/>
          <p:cNvSpPr txBox="true"/>
          <p:nvPr/>
        </p:nvSpPr>
        <p:spPr>
          <a:xfrm rot="0">
            <a:off x="581391" y="2765175"/>
            <a:ext cx="2433287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-3">
                <a:solidFill>
                  <a:srgbClr val="FE6D12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Who will help you?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4520791" y="2765175"/>
            <a:ext cx="2236232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-3">
                <a:solidFill>
                  <a:srgbClr val="FE6D12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How do you do it?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4520791" y="5163970"/>
            <a:ext cx="2522679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-3">
                <a:solidFill>
                  <a:srgbClr val="FE6D12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What do you need?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9044894" y="2765175"/>
            <a:ext cx="2381573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-3">
                <a:solidFill>
                  <a:srgbClr val="FE6D12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What do you do?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9126510" y="8042588"/>
            <a:ext cx="3124069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-3">
                <a:solidFill>
                  <a:srgbClr val="FE6D12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How are you reinvesting?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3544236" y="2778935"/>
            <a:ext cx="2983992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-3">
                <a:solidFill>
                  <a:srgbClr val="FE6D12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Who do you help</a:t>
            </a:r>
            <a:r>
              <a:rPr lang="en-US" sz="1910" spc="-3">
                <a:solidFill>
                  <a:srgbClr val="FE6D12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?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9101524" y="5163970"/>
            <a:ext cx="3289993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-3">
                <a:solidFill>
                  <a:srgbClr val="FE6D12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How do you reach them?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3544236" y="5163970"/>
            <a:ext cx="4110046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-3">
                <a:solidFill>
                  <a:srgbClr val="FE6D12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How will you measure impact?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581391" y="3139019"/>
            <a:ext cx="1873425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>
                <a:solidFill>
                  <a:srgbClr val="F6F3EA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KEY PARTNERS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581391" y="8437421"/>
            <a:ext cx="6462079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7">
                <a:solidFill>
                  <a:srgbClr val="F6F3EA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COST STRUCTURE and REVENUE STREAM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4521407" y="3139019"/>
            <a:ext cx="2235616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7">
                <a:solidFill>
                  <a:srgbClr val="F6F3EA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KEY ACTIVITIES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4521407" y="5505480"/>
            <a:ext cx="2093943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9">
                <a:solidFill>
                  <a:srgbClr val="F6F3EA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KEY RESOURCES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9044894" y="3161455"/>
            <a:ext cx="3131931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>
                <a:solidFill>
                  <a:srgbClr val="F6F3EA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VALUE PROPOSITION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9126510" y="8437421"/>
            <a:ext cx="2919569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11">
                <a:solidFill>
                  <a:srgbClr val="F6F3EA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PROFITS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9124335" y="5505480"/>
            <a:ext cx="3845134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13">
                <a:solidFill>
                  <a:srgbClr val="F6F3EA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DISTRIBUTION CHANNELS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13544236" y="3170716"/>
            <a:ext cx="2856392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7">
                <a:solidFill>
                  <a:srgbClr val="F6F3EA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CUSTOMER SEGMENTS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13544852" y="5550580"/>
            <a:ext cx="3714448" cy="3229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7">
                <a:solidFill>
                  <a:srgbClr val="F6F3EA"/>
                </a:solidFill>
                <a:latin typeface="Hurme Geometric Sans 1 3"/>
                <a:ea typeface="Hurme Geometric Sans 1 3"/>
                <a:cs typeface="Hurme Geometric Sans 1 3"/>
                <a:sym typeface="Hurme Geometric Sans 1 3"/>
              </a:rPr>
              <a:t>IMPACT MEASUREMENT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2426260" y="1272975"/>
            <a:ext cx="6215027" cy="7719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3"/>
              </a:lnSpc>
            </a:pPr>
            <a:r>
              <a:rPr lang="en-US" sz="1473" spc="-2">
                <a:solidFill>
                  <a:srgbClr val="231F20"/>
                </a:solidFill>
                <a:latin typeface="Hurme Geometric Sans 1 1"/>
                <a:ea typeface="Hurme Geometric Sans 1 1"/>
                <a:cs typeface="Hurme Geometric Sans 1 1"/>
                <a:sym typeface="Hurme Geometric Sans 1 1"/>
              </a:rPr>
              <a:t>- Who are your key partners/ suppliers? </a:t>
            </a:r>
          </a:p>
          <a:p>
            <a:pPr algn="l">
              <a:lnSpc>
                <a:spcPts val="2063"/>
              </a:lnSpc>
            </a:pPr>
          </a:p>
          <a:p>
            <a:pPr algn="l">
              <a:lnSpc>
                <a:spcPts val="2063"/>
              </a:lnSpc>
            </a:pPr>
          </a:p>
        </p:txBody>
      </p:sp>
      <p:sp>
        <p:nvSpPr>
          <p:cNvPr name="TextBox 58" id="58"/>
          <p:cNvSpPr txBox="true"/>
          <p:nvPr/>
        </p:nvSpPr>
        <p:spPr>
          <a:xfrm rot="0">
            <a:off x="581391" y="8782502"/>
            <a:ext cx="5814622" cy="10235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06"/>
              </a:lnSpc>
            </a:pPr>
            <a:r>
              <a:rPr lang="en-US" sz="1910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- What is your total annual costs?</a:t>
            </a:r>
          </a:p>
          <a:p>
            <a:pPr algn="l">
              <a:lnSpc>
                <a:spcPts val="2706"/>
              </a:lnSpc>
            </a:pPr>
            <a:r>
              <a:rPr lang="en-US" sz="1910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- What is your total annual revenue?</a:t>
            </a:r>
          </a:p>
          <a:p>
            <a:pPr algn="l">
              <a:lnSpc>
                <a:spcPts val="2706"/>
              </a:lnSpc>
            </a:pPr>
          </a:p>
        </p:txBody>
      </p:sp>
      <p:sp>
        <p:nvSpPr>
          <p:cNvPr name="TextBox 59" id="59"/>
          <p:cNvSpPr txBox="true"/>
          <p:nvPr/>
        </p:nvSpPr>
        <p:spPr>
          <a:xfrm rot="0">
            <a:off x="4521407" y="5936657"/>
            <a:ext cx="4134559" cy="10425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0"/>
              </a:lnSpc>
            </a:pPr>
            <a:r>
              <a:rPr lang="en-US" sz="1910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- What key resources will you need for your social enterprise? Consider physical, finance tech, &amp; human resources.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4520791" y="3569279"/>
            <a:ext cx="4044676" cy="10425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0"/>
              </a:lnSpc>
            </a:pPr>
            <a:r>
              <a:rPr lang="en-US" sz="1910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- What key activities do you need to undertake to deliver your value proposition?</a:t>
            </a:r>
          </a:p>
          <a:p>
            <a:pPr algn="l">
              <a:lnSpc>
                <a:spcPts val="2030"/>
              </a:lnSpc>
            </a:pPr>
          </a:p>
        </p:txBody>
      </p:sp>
      <p:sp>
        <p:nvSpPr>
          <p:cNvPr name="TextBox 61" id="61"/>
          <p:cNvSpPr txBox="true"/>
          <p:nvPr/>
        </p:nvSpPr>
        <p:spPr>
          <a:xfrm rot="0">
            <a:off x="9046515" y="3569279"/>
            <a:ext cx="3922955" cy="7854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0"/>
              </a:lnSpc>
            </a:pPr>
            <a:r>
              <a:rPr lang="en-US" sz="1910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- What core value do you deliver to your customers?</a:t>
            </a:r>
          </a:p>
          <a:p>
            <a:pPr algn="l">
              <a:lnSpc>
                <a:spcPts val="2030"/>
              </a:lnSpc>
            </a:pPr>
          </a:p>
        </p:txBody>
      </p:sp>
      <p:sp>
        <p:nvSpPr>
          <p:cNvPr name="TextBox 62" id="62"/>
          <p:cNvSpPr txBox="true"/>
          <p:nvPr/>
        </p:nvSpPr>
        <p:spPr>
          <a:xfrm rot="0">
            <a:off x="9101524" y="5936657"/>
            <a:ext cx="3867945" cy="10425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0"/>
              </a:lnSpc>
            </a:pPr>
            <a:r>
              <a:rPr lang="en-US" sz="1910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- Through which channels will you reach and engage with your customers? </a:t>
            </a:r>
          </a:p>
          <a:p>
            <a:pPr algn="l">
              <a:lnSpc>
                <a:spcPts val="2030"/>
              </a:lnSpc>
            </a:pPr>
          </a:p>
        </p:txBody>
      </p:sp>
      <p:sp>
        <p:nvSpPr>
          <p:cNvPr name="TextBox 63" id="63"/>
          <p:cNvSpPr txBox="true"/>
          <p:nvPr/>
        </p:nvSpPr>
        <p:spPr>
          <a:xfrm rot="0">
            <a:off x="13544236" y="3578540"/>
            <a:ext cx="4110046" cy="5283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0"/>
              </a:lnSpc>
            </a:pPr>
            <a:r>
              <a:rPr lang="en-US" sz="1910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- Who are the people you’re selling the product or service to?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9126510" y="8782502"/>
            <a:ext cx="8552128" cy="10235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06"/>
              </a:lnSpc>
            </a:pPr>
            <a:r>
              <a:rPr lang="en-US" sz="1910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- What % of profit will be reinvested into the purpose? And in what areas of the social enterprise?</a:t>
            </a:r>
          </a:p>
          <a:p>
            <a:pPr algn="l">
              <a:lnSpc>
                <a:spcPts val="2706"/>
              </a:lnSpc>
            </a:pPr>
          </a:p>
        </p:txBody>
      </p:sp>
      <p:sp>
        <p:nvSpPr>
          <p:cNvPr name="TextBox 65" id="65"/>
          <p:cNvSpPr txBox="true"/>
          <p:nvPr/>
        </p:nvSpPr>
        <p:spPr>
          <a:xfrm rot="0">
            <a:off x="13544852" y="5981757"/>
            <a:ext cx="4109430" cy="78548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0"/>
              </a:lnSpc>
            </a:pPr>
            <a:r>
              <a:rPr lang="en-US" sz="1910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- What social impact will you measure and how?</a:t>
            </a:r>
          </a:p>
          <a:p>
            <a:pPr algn="l">
              <a:lnSpc>
                <a:spcPts val="2030"/>
              </a:lnSpc>
            </a:pPr>
          </a:p>
        </p:txBody>
      </p:sp>
      <p:grpSp>
        <p:nvGrpSpPr>
          <p:cNvPr name="Group 66" id="66"/>
          <p:cNvGrpSpPr/>
          <p:nvPr/>
        </p:nvGrpSpPr>
        <p:grpSpPr>
          <a:xfrm rot="0">
            <a:off x="247099" y="1170036"/>
            <a:ext cx="17758822" cy="1026311"/>
            <a:chOff x="0" y="0"/>
            <a:chExt cx="4523950" cy="261446"/>
          </a:xfrm>
        </p:grpSpPr>
        <p:sp>
          <p:nvSpPr>
            <p:cNvPr name="Freeform 67" id="67"/>
            <p:cNvSpPr/>
            <p:nvPr/>
          </p:nvSpPr>
          <p:spPr>
            <a:xfrm flipH="false" flipV="false" rot="0">
              <a:off x="0" y="0"/>
              <a:ext cx="4523950" cy="261446"/>
            </a:xfrm>
            <a:custGeom>
              <a:avLst/>
              <a:gdLst/>
              <a:ahLst/>
              <a:cxnLst/>
              <a:rect r="r" b="b" t="t" l="l"/>
              <a:pathLst>
                <a:path h="261446" w="4523950">
                  <a:moveTo>
                    <a:pt x="0" y="0"/>
                  </a:moveTo>
                  <a:lnTo>
                    <a:pt x="4523950" y="0"/>
                  </a:lnTo>
                  <a:lnTo>
                    <a:pt x="4523950" y="261446"/>
                  </a:lnTo>
                  <a:lnTo>
                    <a:pt x="0" y="261446"/>
                  </a:lnTo>
                  <a:close/>
                </a:path>
              </a:pathLst>
            </a:custGeom>
            <a:solidFill>
              <a:srgbClr val="4F28BE"/>
            </a:solidFill>
          </p:spPr>
        </p:sp>
        <p:sp>
          <p:nvSpPr>
            <p:cNvPr name="TextBox 68" id="68"/>
            <p:cNvSpPr txBox="true"/>
            <p:nvPr/>
          </p:nvSpPr>
          <p:spPr>
            <a:xfrm>
              <a:off x="0" y="-38100"/>
              <a:ext cx="4523950" cy="299546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grpSp>
        <p:nvGrpSpPr>
          <p:cNvPr name="Group 69" id="69"/>
          <p:cNvGrpSpPr/>
          <p:nvPr/>
        </p:nvGrpSpPr>
        <p:grpSpPr>
          <a:xfrm rot="0">
            <a:off x="8900780" y="1285317"/>
            <a:ext cx="8940006" cy="781512"/>
            <a:chOff x="0" y="0"/>
            <a:chExt cx="2277411" cy="199085"/>
          </a:xfrm>
        </p:grpSpPr>
        <p:sp>
          <p:nvSpPr>
            <p:cNvPr name="Freeform 70" id="70"/>
            <p:cNvSpPr/>
            <p:nvPr/>
          </p:nvSpPr>
          <p:spPr>
            <a:xfrm flipH="false" flipV="false" rot="0">
              <a:off x="0" y="0"/>
              <a:ext cx="2277412" cy="199085"/>
            </a:xfrm>
            <a:custGeom>
              <a:avLst/>
              <a:gdLst/>
              <a:ahLst/>
              <a:cxnLst/>
              <a:rect r="r" b="b" t="t" l="l"/>
              <a:pathLst>
                <a:path h="199085" w="2277412">
                  <a:moveTo>
                    <a:pt x="0" y="0"/>
                  </a:moveTo>
                  <a:lnTo>
                    <a:pt x="2277412" y="0"/>
                  </a:lnTo>
                  <a:lnTo>
                    <a:pt x="2277412" y="199085"/>
                  </a:lnTo>
                  <a:lnTo>
                    <a:pt x="0" y="19908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71" id="71"/>
            <p:cNvSpPr txBox="true"/>
            <p:nvPr/>
          </p:nvSpPr>
          <p:spPr>
            <a:xfrm>
              <a:off x="0" y="-38100"/>
              <a:ext cx="2277411" cy="237185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sp>
        <p:nvSpPr>
          <p:cNvPr name="TextBox 72" id="72"/>
          <p:cNvSpPr txBox="true"/>
          <p:nvPr/>
        </p:nvSpPr>
        <p:spPr>
          <a:xfrm rot="0">
            <a:off x="581391" y="3512129"/>
            <a:ext cx="3280776" cy="6563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- Who are your key partners/ suppliers? </a:t>
            </a:r>
          </a:p>
        </p:txBody>
      </p:sp>
      <p:grpSp>
        <p:nvGrpSpPr>
          <p:cNvPr name="Group 73" id="73"/>
          <p:cNvGrpSpPr/>
          <p:nvPr/>
        </p:nvGrpSpPr>
        <p:grpSpPr>
          <a:xfrm rot="0">
            <a:off x="385616" y="1285317"/>
            <a:ext cx="8270350" cy="781512"/>
            <a:chOff x="0" y="0"/>
            <a:chExt cx="2106821" cy="199085"/>
          </a:xfrm>
        </p:grpSpPr>
        <p:sp>
          <p:nvSpPr>
            <p:cNvPr name="Freeform 74" id="74"/>
            <p:cNvSpPr/>
            <p:nvPr/>
          </p:nvSpPr>
          <p:spPr>
            <a:xfrm flipH="false" flipV="false" rot="0">
              <a:off x="0" y="0"/>
              <a:ext cx="2106821" cy="199085"/>
            </a:xfrm>
            <a:custGeom>
              <a:avLst/>
              <a:gdLst/>
              <a:ahLst/>
              <a:cxnLst/>
              <a:rect r="r" b="b" t="t" l="l"/>
              <a:pathLst>
                <a:path h="199085" w="2106821">
                  <a:moveTo>
                    <a:pt x="0" y="0"/>
                  </a:moveTo>
                  <a:lnTo>
                    <a:pt x="2106821" y="0"/>
                  </a:lnTo>
                  <a:lnTo>
                    <a:pt x="2106821" y="199085"/>
                  </a:lnTo>
                  <a:lnTo>
                    <a:pt x="0" y="199085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" cap="sq">
              <a:solidFill>
                <a:srgbClr val="FE6D12"/>
              </a:solidFill>
              <a:prstDash val="solid"/>
              <a:miter/>
            </a:ln>
          </p:spPr>
        </p:sp>
        <p:sp>
          <p:nvSpPr>
            <p:cNvPr name="TextBox 75" id="75"/>
            <p:cNvSpPr txBox="true"/>
            <p:nvPr/>
          </p:nvSpPr>
          <p:spPr>
            <a:xfrm>
              <a:off x="0" y="-38100"/>
              <a:ext cx="2106821" cy="237185"/>
            </a:xfrm>
            <a:prstGeom prst="rect">
              <a:avLst/>
            </a:prstGeom>
          </p:spPr>
          <p:txBody>
            <a:bodyPr anchor="ctr" rtlCol="false" tIns="24438" lIns="24438" bIns="24438" rIns="24438"/>
            <a:lstStyle/>
            <a:p>
              <a:pPr algn="ctr">
                <a:lnSpc>
                  <a:spcPts val="2185"/>
                </a:lnSpc>
              </a:pPr>
            </a:p>
          </p:txBody>
        </p:sp>
      </p:grpSp>
      <p:sp>
        <p:nvSpPr>
          <p:cNvPr name="TextBox 76" id="76"/>
          <p:cNvSpPr txBox="true"/>
          <p:nvPr/>
        </p:nvSpPr>
        <p:spPr>
          <a:xfrm rot="0">
            <a:off x="581391" y="1502715"/>
            <a:ext cx="8175097" cy="3228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9"/>
              </a:lnSpc>
              <a:spcBef>
                <a:spcPct val="0"/>
              </a:spcBef>
            </a:pPr>
            <a:r>
              <a:rPr lang="en-US" sz="1914" spc="-3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SOCIAL PURPOSE - What is your social enterprises purpose?</a:t>
            </a:r>
          </a:p>
        </p:txBody>
      </p:sp>
      <p:sp>
        <p:nvSpPr>
          <p:cNvPr name="TextBox 77" id="77"/>
          <p:cNvSpPr txBox="true"/>
          <p:nvPr/>
        </p:nvSpPr>
        <p:spPr>
          <a:xfrm rot="0">
            <a:off x="9044894" y="1330794"/>
            <a:ext cx="8609388" cy="6563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74"/>
              </a:lnSpc>
            </a:pPr>
            <a:r>
              <a:rPr lang="en-US" sz="1910">
                <a:solidFill>
                  <a:srgbClr val="F6F3EA"/>
                </a:solidFill>
                <a:latin typeface="Hurme Geometric Sans 1 2"/>
                <a:ea typeface="Hurme Geometric Sans 1 2"/>
                <a:cs typeface="Hurme Geometric Sans 1 2"/>
                <a:sym typeface="Hurme Geometric Sans 1 2"/>
              </a:rPr>
              <a:t>BENEFICIARIES - Who are the people or community that will benefit from your social enterprises social purpose?</a:t>
            </a:r>
          </a:p>
        </p:txBody>
      </p:sp>
      <p:sp>
        <p:nvSpPr>
          <p:cNvPr name="TextBox 78" id="78"/>
          <p:cNvSpPr txBox="true"/>
          <p:nvPr/>
        </p:nvSpPr>
        <p:spPr>
          <a:xfrm rot="0">
            <a:off x="14855999" y="10016446"/>
            <a:ext cx="3832950" cy="2232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67"/>
              </a:lnSpc>
            </a:pPr>
            <a:r>
              <a:rPr lang="en-US" sz="1333">
                <a:solidFill>
                  <a:srgbClr val="231F20"/>
                </a:solidFill>
                <a:latin typeface="Hurme Geometric Sans 1 4"/>
                <a:ea typeface="Hurme Geometric Sans 1 4"/>
                <a:cs typeface="Hurme Geometric Sans 1 4"/>
                <a:sym typeface="Hurme Geometric Sans 1 4"/>
              </a:rPr>
              <a:t>Inspired by the ‘Business Model Canvas’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DAGZmUNz6zk</dc:identifier>
  <dcterms:modified xsi:type="dcterms:W3CDTF">2011-08-01T06:04:30Z</dcterms:modified>
  <cp:revision>1</cp:revision>
  <dc:title>SOCIAL ENTERPRISE’ BUSINESS MODEL CANVAS</dc:title>
</cp:coreProperties>
</file>